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7">
  <p:sldMasterIdLst>
    <p:sldMasterId id="2147483708" r:id="rId1"/>
  </p:sldMasterIdLst>
  <p:notesMasterIdLst>
    <p:notesMasterId r:id="rId5"/>
  </p:notesMasterIdLst>
  <p:sldIdLst>
    <p:sldId id="256" r:id="rId2"/>
    <p:sldId id="362" r:id="rId3"/>
    <p:sldId id="375" r:id="rId4"/>
  </p:sldIdLst>
  <p:sldSz cx="15122525" cy="10693400"/>
  <p:notesSz cx="6858000" cy="9144000"/>
  <p:defaultTextStyle>
    <a:defPPr>
      <a:defRPr lang="ru-RU"/>
    </a:defPPr>
    <a:lvl1pPr marL="0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564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5128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2693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50257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7821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5385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62949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900513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1F5CDC1-2F99-4768-AC10-82C47368D7EF}">
          <p14:sldIdLst>
            <p14:sldId id="256"/>
            <p14:sldId id="362"/>
            <p14:sldId id="37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44" autoAdjust="0"/>
    <p:restoredTop sz="94701" autoAdjust="0"/>
  </p:normalViewPr>
  <p:slideViewPr>
    <p:cSldViewPr>
      <p:cViewPr>
        <p:scale>
          <a:sx n="75" d="100"/>
          <a:sy n="75" d="100"/>
        </p:scale>
        <p:origin x="-1152" y="-186"/>
      </p:cViewPr>
      <p:guideLst>
        <p:guide orient="horz" pos="3368"/>
        <p:guide pos="476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A591DC-D731-4065-AFF2-FD5EBF5E76FD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B1F2D0-59BA-4711-9EC6-A96EC25510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992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1F2D0-59BA-4711-9EC6-A96EC2551036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787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34190" y="3321887"/>
            <a:ext cx="12854146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8379" y="6059593"/>
            <a:ext cx="10585768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51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26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50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7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53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62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9005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051A-9978-4C73-B61A-3C217CE62C6D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11A1E-931E-4537-9F53-79174ED33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6809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051A-9978-4C73-B61A-3C217CE62C6D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11A1E-931E-4537-9F53-79174ED33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32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0963831" y="428239"/>
            <a:ext cx="3402568" cy="912404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56134" y="428239"/>
            <a:ext cx="9955661" cy="912404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051A-9978-4C73-B61A-3C217CE62C6D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11A1E-931E-4537-9F53-79174ED33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9735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051A-9978-4C73-B61A-3C217CE62C6D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11A1E-931E-4537-9F53-79174ED33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3052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4576" y="6871502"/>
            <a:ext cx="12854146" cy="2123828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94576" y="4532320"/>
            <a:ext cx="12854146" cy="233918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56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512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269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5025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7821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538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62949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90051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051A-9978-4C73-B61A-3C217CE62C6D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11A1E-931E-4537-9F53-79174ED33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1871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56126" y="2495129"/>
            <a:ext cx="6679115" cy="7057149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687284" y="2495129"/>
            <a:ext cx="6679115" cy="7057149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051A-9978-4C73-B61A-3C217CE62C6D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11A1E-931E-4537-9F53-79174ED33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912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6135" y="2393646"/>
            <a:ext cx="6681741" cy="997555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564" indent="0">
              <a:buNone/>
              <a:defRPr sz="3200" b="1"/>
            </a:lvl2pPr>
            <a:lvl3pPr marL="1475128" indent="0">
              <a:buNone/>
              <a:defRPr sz="2900" b="1"/>
            </a:lvl3pPr>
            <a:lvl4pPr marL="2212693" indent="0">
              <a:buNone/>
              <a:defRPr sz="2500" b="1"/>
            </a:lvl4pPr>
            <a:lvl5pPr marL="2950257" indent="0">
              <a:buNone/>
              <a:defRPr sz="2500" b="1"/>
            </a:lvl5pPr>
            <a:lvl6pPr marL="3687821" indent="0">
              <a:buNone/>
              <a:defRPr sz="2500" b="1"/>
            </a:lvl6pPr>
            <a:lvl7pPr marL="4425385" indent="0">
              <a:buNone/>
              <a:defRPr sz="2500" b="1"/>
            </a:lvl7pPr>
            <a:lvl8pPr marL="5162949" indent="0">
              <a:buNone/>
              <a:defRPr sz="2500" b="1"/>
            </a:lvl8pPr>
            <a:lvl9pPr marL="5900513" indent="0">
              <a:buNone/>
              <a:defRPr sz="2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56135" y="3391195"/>
            <a:ext cx="6681741" cy="6161082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7682035" y="2393646"/>
            <a:ext cx="6684366" cy="997555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564" indent="0">
              <a:buNone/>
              <a:defRPr sz="3200" b="1"/>
            </a:lvl2pPr>
            <a:lvl3pPr marL="1475128" indent="0">
              <a:buNone/>
              <a:defRPr sz="2900" b="1"/>
            </a:lvl3pPr>
            <a:lvl4pPr marL="2212693" indent="0">
              <a:buNone/>
              <a:defRPr sz="2500" b="1"/>
            </a:lvl4pPr>
            <a:lvl5pPr marL="2950257" indent="0">
              <a:buNone/>
              <a:defRPr sz="2500" b="1"/>
            </a:lvl5pPr>
            <a:lvl6pPr marL="3687821" indent="0">
              <a:buNone/>
              <a:defRPr sz="2500" b="1"/>
            </a:lvl6pPr>
            <a:lvl7pPr marL="4425385" indent="0">
              <a:buNone/>
              <a:defRPr sz="2500" b="1"/>
            </a:lvl7pPr>
            <a:lvl8pPr marL="5162949" indent="0">
              <a:buNone/>
              <a:defRPr sz="2500" b="1"/>
            </a:lvl8pPr>
            <a:lvl9pPr marL="5900513" indent="0">
              <a:buNone/>
              <a:defRPr sz="2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7682035" y="3391195"/>
            <a:ext cx="6684366" cy="6161082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051A-9978-4C73-B61A-3C217CE62C6D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11A1E-931E-4537-9F53-79174ED33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5730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051A-9978-4C73-B61A-3C217CE62C6D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11A1E-931E-4537-9F53-79174ED33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000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051A-9978-4C73-B61A-3C217CE62C6D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11A1E-931E-4537-9F53-79174ED33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109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6135" y="425756"/>
            <a:ext cx="4975207" cy="1811937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12487" y="425757"/>
            <a:ext cx="8453912" cy="9126520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56135" y="2237694"/>
            <a:ext cx="4975207" cy="7314583"/>
          </a:xfrm>
        </p:spPr>
        <p:txBody>
          <a:bodyPr/>
          <a:lstStyle>
            <a:lvl1pPr marL="0" indent="0">
              <a:buNone/>
              <a:defRPr sz="2300"/>
            </a:lvl1pPr>
            <a:lvl2pPr marL="737564" indent="0">
              <a:buNone/>
              <a:defRPr sz="2000"/>
            </a:lvl2pPr>
            <a:lvl3pPr marL="1475128" indent="0">
              <a:buNone/>
              <a:defRPr sz="1600"/>
            </a:lvl3pPr>
            <a:lvl4pPr marL="2212693" indent="0">
              <a:buNone/>
              <a:defRPr sz="1500"/>
            </a:lvl4pPr>
            <a:lvl5pPr marL="2950257" indent="0">
              <a:buNone/>
              <a:defRPr sz="1500"/>
            </a:lvl5pPr>
            <a:lvl6pPr marL="3687821" indent="0">
              <a:buNone/>
              <a:defRPr sz="1500"/>
            </a:lvl6pPr>
            <a:lvl7pPr marL="4425385" indent="0">
              <a:buNone/>
              <a:defRPr sz="1500"/>
            </a:lvl7pPr>
            <a:lvl8pPr marL="5162949" indent="0">
              <a:buNone/>
              <a:defRPr sz="1500"/>
            </a:lvl8pPr>
            <a:lvl9pPr marL="5900513" indent="0">
              <a:buNone/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051A-9978-4C73-B61A-3C217CE62C6D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11A1E-931E-4537-9F53-79174ED33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438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64122" y="7485387"/>
            <a:ext cx="9073515" cy="88369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64122" y="955475"/>
            <a:ext cx="9073515" cy="6416040"/>
          </a:xfrm>
        </p:spPr>
        <p:txBody>
          <a:bodyPr/>
          <a:lstStyle>
            <a:lvl1pPr marL="0" indent="0">
              <a:buNone/>
              <a:defRPr sz="5200"/>
            </a:lvl1pPr>
            <a:lvl2pPr marL="737564" indent="0">
              <a:buNone/>
              <a:defRPr sz="4500"/>
            </a:lvl2pPr>
            <a:lvl3pPr marL="1475128" indent="0">
              <a:buNone/>
              <a:defRPr sz="3900"/>
            </a:lvl3pPr>
            <a:lvl4pPr marL="2212693" indent="0">
              <a:buNone/>
              <a:defRPr sz="3200"/>
            </a:lvl4pPr>
            <a:lvl5pPr marL="2950257" indent="0">
              <a:buNone/>
              <a:defRPr sz="3200"/>
            </a:lvl5pPr>
            <a:lvl6pPr marL="3687821" indent="0">
              <a:buNone/>
              <a:defRPr sz="3200"/>
            </a:lvl6pPr>
            <a:lvl7pPr marL="4425385" indent="0">
              <a:buNone/>
              <a:defRPr sz="3200"/>
            </a:lvl7pPr>
            <a:lvl8pPr marL="5162949" indent="0">
              <a:buNone/>
              <a:defRPr sz="3200"/>
            </a:lvl8pPr>
            <a:lvl9pPr marL="5900513" indent="0">
              <a:buNone/>
              <a:defRPr sz="3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964122" y="8369073"/>
            <a:ext cx="9073515" cy="1254989"/>
          </a:xfrm>
        </p:spPr>
        <p:txBody>
          <a:bodyPr/>
          <a:lstStyle>
            <a:lvl1pPr marL="0" indent="0">
              <a:buNone/>
              <a:defRPr sz="2300"/>
            </a:lvl1pPr>
            <a:lvl2pPr marL="737564" indent="0">
              <a:buNone/>
              <a:defRPr sz="2000"/>
            </a:lvl2pPr>
            <a:lvl3pPr marL="1475128" indent="0">
              <a:buNone/>
              <a:defRPr sz="1600"/>
            </a:lvl3pPr>
            <a:lvl4pPr marL="2212693" indent="0">
              <a:buNone/>
              <a:defRPr sz="1500"/>
            </a:lvl4pPr>
            <a:lvl5pPr marL="2950257" indent="0">
              <a:buNone/>
              <a:defRPr sz="1500"/>
            </a:lvl5pPr>
            <a:lvl6pPr marL="3687821" indent="0">
              <a:buNone/>
              <a:defRPr sz="1500"/>
            </a:lvl6pPr>
            <a:lvl7pPr marL="4425385" indent="0">
              <a:buNone/>
              <a:defRPr sz="1500"/>
            </a:lvl7pPr>
            <a:lvl8pPr marL="5162949" indent="0">
              <a:buNone/>
              <a:defRPr sz="1500"/>
            </a:lvl8pPr>
            <a:lvl9pPr marL="5900513" indent="0">
              <a:buNone/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051A-9978-4C73-B61A-3C217CE62C6D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11A1E-931E-4537-9F53-79174ED33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227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6126" y="428232"/>
            <a:ext cx="13610273" cy="1782233"/>
          </a:xfrm>
          <a:prstGeom prst="rect">
            <a:avLst/>
          </a:prstGeom>
        </p:spPr>
        <p:txBody>
          <a:bodyPr vert="horz" lIns="147513" tIns="73756" rIns="147513" bIns="73756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6126" y="2495129"/>
            <a:ext cx="13610273" cy="7057149"/>
          </a:xfrm>
          <a:prstGeom prst="rect">
            <a:avLst/>
          </a:prstGeom>
        </p:spPr>
        <p:txBody>
          <a:bodyPr vert="horz" lIns="147513" tIns="73756" rIns="147513" bIns="73756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56128" y="9911205"/>
            <a:ext cx="3528590" cy="569325"/>
          </a:xfrm>
          <a:prstGeom prst="rect">
            <a:avLst/>
          </a:prstGeom>
        </p:spPr>
        <p:txBody>
          <a:bodyPr vert="horz" lIns="147513" tIns="73756" rIns="147513" bIns="73756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1051A-9978-4C73-B61A-3C217CE62C6D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5166862" y="9911205"/>
            <a:ext cx="4788801" cy="569325"/>
          </a:xfrm>
          <a:prstGeom prst="rect">
            <a:avLst/>
          </a:prstGeom>
        </p:spPr>
        <p:txBody>
          <a:bodyPr vert="horz" lIns="147513" tIns="73756" rIns="147513" bIns="73756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837811" y="9911205"/>
            <a:ext cx="3528590" cy="569325"/>
          </a:xfrm>
          <a:prstGeom prst="rect">
            <a:avLst/>
          </a:prstGeom>
        </p:spPr>
        <p:txBody>
          <a:bodyPr vert="horz" lIns="147513" tIns="73756" rIns="147513" bIns="73756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11A1E-931E-4537-9F53-79174ED33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85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147512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3173" indent="-553173" algn="l" defTabSz="1475128" rtl="0" eaLnBrk="1" latinLnBrk="0" hangingPunct="1">
        <a:spcBef>
          <a:spcPct val="20000"/>
        </a:spcBef>
        <a:buFont typeface="Arial" panose="020B0604020202020204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8542" indent="-460978" algn="l" defTabSz="1475128" rtl="0" eaLnBrk="1" latinLnBrk="0" hangingPunct="1">
        <a:spcBef>
          <a:spcPct val="20000"/>
        </a:spcBef>
        <a:buFont typeface="Arial" panose="020B0604020202020204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3910" indent="-368782" algn="l" defTabSz="1475128" rtl="0" eaLnBrk="1" latinLnBrk="0" hangingPunct="1">
        <a:spcBef>
          <a:spcPct val="20000"/>
        </a:spcBef>
        <a:buFont typeface="Arial" panose="020B0604020202020204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81475" indent="-368782" algn="l" defTabSz="1475128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9039" indent="-368782" algn="l" defTabSz="1475128" rtl="0" eaLnBrk="1" latinLnBrk="0" hangingPunct="1">
        <a:spcBef>
          <a:spcPct val="20000"/>
        </a:spcBef>
        <a:buFont typeface="Arial" panose="020B0604020202020204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6603" indent="-368782" algn="l" defTabSz="1475128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4167" indent="-368782" algn="l" defTabSz="1475128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31731" indent="-368782" algn="l" defTabSz="1475128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9296" indent="-368782" algn="l" defTabSz="1475128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564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5128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2693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50257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7821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5385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62949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900513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5122525" cy="3611439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 wrap="square" lIns="147513" tIns="73756" rIns="147513" bIns="73756" rtlCol="0">
            <a:spAutoFit/>
          </a:bodyPr>
          <a:lstStyle/>
          <a:p>
            <a:pPr algn="ctr"/>
            <a:endParaRPr lang="ru-RU" sz="4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5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ПУБЛИЧНЫЕ СЛУШАНИЯ ПО ПРОЕКТУ ВНЕСЕНИЯ В ПРАВИЛА ЗЕМЛЕПОЛЬЗОВАНИЯ И ЗАСТРОЙКИ ТАЛЬМЕНСКОГО СЕЛЬСОВЕТА ИСКИТИМСКОГО РАЙОНА</a:t>
            </a:r>
            <a:endParaRPr lang="ru-RU" sz="4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45127" y="6610700"/>
            <a:ext cx="11551558" cy="1574357"/>
          </a:xfrm>
          <a:prstGeom prst="rect">
            <a:avLst/>
          </a:prstGeom>
          <a:noFill/>
        </p:spPr>
        <p:txBody>
          <a:bodyPr wrap="square" lIns="147513" tIns="73756" rIns="147513" bIns="73756" rtlCol="0">
            <a:spAutoFit/>
          </a:bodyPr>
          <a:lstStyle/>
          <a:p>
            <a:pPr algn="ctr"/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СТРОИТЕЛЬСТВА</a:t>
            </a:r>
          </a:p>
          <a:p>
            <a:pPr algn="ctr"/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НОВОСИБИРСКОЙ ОБЛАСТИ</a:t>
            </a:r>
          </a:p>
        </p:txBody>
      </p:sp>
      <p:pic>
        <p:nvPicPr>
          <p:cNvPr id="1026" name="Picture 2" descr="Z:\РАБОТА\_НОВОСИБИРСКАЯ АГЛОМЕРАЦИЯ\ПРЕЗЕНТАЦИЯ\Презентация Новосибирская Агломерация 2015\Картинки\Герб_ПНСО\Герб_Правительство_НСО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8200" y="4560751"/>
            <a:ext cx="1786125" cy="1895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0" y="10027220"/>
            <a:ext cx="14978086" cy="369332"/>
          </a:xfrm>
          <a:prstGeom prst="rect">
            <a:avLst/>
          </a:prstGeom>
          <a:solidFill>
            <a:srgbClr val="CCFFCC"/>
          </a:solidFill>
        </p:spPr>
        <p:txBody>
          <a:bodyPr wrap="square">
            <a:spAutoFit/>
          </a:bodyPr>
          <a:lstStyle/>
          <a:p>
            <a:pPr lvl="0" algn="ctr" defTabSz="914400"/>
            <a:r>
              <a:rPr lang="ru-RU" sz="1800" b="1" dirty="0" smtClean="0">
                <a:solidFill>
                  <a:srgbClr val="44546A">
                    <a:lumMod val="75000"/>
                  </a:srgbClr>
                </a:solidFill>
                <a:latin typeface="Sylfaen" pitchFamily="18" charset="0"/>
                <a:cs typeface="Times New Roman" panose="02020603050405020304" pitchFamily="18" charset="0"/>
              </a:rPr>
              <a:t>2022</a:t>
            </a:r>
            <a:endParaRPr lang="ru-RU" sz="1800" b="1" dirty="0">
              <a:solidFill>
                <a:srgbClr val="44546A">
                  <a:lumMod val="75000"/>
                </a:srgbClr>
              </a:solidFill>
              <a:latin typeface="Sylfaen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519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6555" y="1776539"/>
            <a:ext cx="15050093" cy="4938313"/>
          </a:xfrm>
          <a:prstGeom prst="rect">
            <a:avLst/>
          </a:prstGeom>
          <a:solidFill>
            <a:srgbClr val="5B9BD5">
              <a:lumMod val="75000"/>
              <a:alpha val="68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lvl="0" algn="ctr" defTabSz="914400"/>
            <a:r>
              <a:rPr lang="ru-RU" sz="3200" b="1" dirty="0" smtClean="0">
                <a:solidFill>
                  <a:prstClr val="white"/>
                </a:solidFill>
                <a:latin typeface="Arial Black" pitchFamily="34" charset="0"/>
              </a:rPr>
              <a:t>Фрагменты карты градостроительного зонирования проекта приказа министерства строительства Новосибирской области «О внесении  изменений в правила </a:t>
            </a:r>
            <a:r>
              <a:rPr lang="ru-RU" sz="3200" b="1" dirty="0">
                <a:solidFill>
                  <a:prstClr val="white"/>
                </a:solidFill>
                <a:latin typeface="Arial Black" pitchFamily="34" charset="0"/>
              </a:rPr>
              <a:t>землепользования и застройки </a:t>
            </a:r>
            <a:r>
              <a:rPr lang="ru-RU" sz="3200" b="1" dirty="0" err="1" smtClean="0">
                <a:solidFill>
                  <a:prstClr val="white"/>
                </a:solidFill>
                <a:latin typeface="Arial Black" pitchFamily="34" charset="0"/>
              </a:rPr>
              <a:t>Тальменского</a:t>
            </a:r>
            <a:r>
              <a:rPr lang="ru-RU" sz="3200" b="1" dirty="0" smtClean="0">
                <a:solidFill>
                  <a:prstClr val="white"/>
                </a:solidFill>
                <a:latin typeface="Arial Black" pitchFamily="34" charset="0"/>
              </a:rPr>
              <a:t> сельсовета </a:t>
            </a:r>
            <a:r>
              <a:rPr lang="ru-RU" sz="3200" b="1" dirty="0">
                <a:solidFill>
                  <a:prstClr val="white"/>
                </a:solidFill>
                <a:latin typeface="Arial Black" pitchFamily="34" charset="0"/>
              </a:rPr>
              <a:t>И</a:t>
            </a:r>
            <a:r>
              <a:rPr lang="ru-RU" sz="3200" b="1" dirty="0" smtClean="0">
                <a:solidFill>
                  <a:prstClr val="white"/>
                </a:solidFill>
                <a:latin typeface="Arial Black" pitchFamily="34" charset="0"/>
              </a:rPr>
              <a:t>скитимского </a:t>
            </a:r>
            <a:r>
              <a:rPr lang="ru-RU" sz="3200" b="1" dirty="0">
                <a:solidFill>
                  <a:prstClr val="white"/>
                </a:solidFill>
                <a:latin typeface="Arial Black" pitchFamily="34" charset="0"/>
              </a:rPr>
              <a:t>района Новосибирской области</a:t>
            </a:r>
            <a:r>
              <a:rPr lang="ru-RU" sz="3200" b="1" dirty="0" smtClean="0">
                <a:solidFill>
                  <a:prstClr val="white"/>
                </a:solidFill>
                <a:latin typeface="Arial Black" pitchFamily="34" charset="0"/>
              </a:rPr>
              <a:t>»</a:t>
            </a:r>
          </a:p>
          <a:p>
            <a:pPr lvl="0" algn="ctr" defTabSz="914400"/>
            <a:r>
              <a:rPr lang="ru-RU" sz="3200" b="1" dirty="0" smtClean="0">
                <a:solidFill>
                  <a:prstClr val="white"/>
                </a:solidFill>
                <a:latin typeface="Arial Black" pitchFamily="34" charset="0"/>
              </a:rPr>
              <a:t>Приказ министерства строительства Новосибирской области </a:t>
            </a:r>
            <a:r>
              <a:rPr lang="ru-RU" sz="3200" b="1" dirty="0">
                <a:solidFill>
                  <a:prstClr val="white"/>
                </a:solidFill>
                <a:latin typeface="Arial Black" pitchFamily="34" charset="0"/>
              </a:rPr>
              <a:t>№ 562 от 24.07.2021 </a:t>
            </a:r>
            <a:r>
              <a:rPr lang="ru-RU" sz="3200" b="1" dirty="0" smtClean="0">
                <a:solidFill>
                  <a:prstClr val="white"/>
                </a:solidFill>
                <a:latin typeface="Arial Black" pitchFamily="34" charset="0"/>
              </a:rPr>
              <a:t>«О подготовке проекта внесения изменений в правила землепользования и застройки </a:t>
            </a:r>
            <a:r>
              <a:rPr lang="ru-RU" sz="3200" b="1" dirty="0" err="1" smtClean="0">
                <a:solidFill>
                  <a:prstClr val="white"/>
                </a:solidFill>
                <a:latin typeface="Arial Black" pitchFamily="34" charset="0"/>
              </a:rPr>
              <a:t>Тальменского</a:t>
            </a:r>
            <a:r>
              <a:rPr lang="ru-RU" sz="3200" b="1" dirty="0" smtClean="0">
                <a:solidFill>
                  <a:prstClr val="white"/>
                </a:solidFill>
                <a:latin typeface="Arial Black" pitchFamily="34" charset="0"/>
              </a:rPr>
              <a:t> сельсовета Искитимского района Новосибирской области»</a:t>
            </a:r>
            <a:endParaRPr lang="ru-RU" sz="3200" b="1" dirty="0">
              <a:solidFill>
                <a:prstClr val="white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486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ea typeface="Calibri"/>
                <a:cs typeface="Times New Roman"/>
              </a:rPr>
              <a:t>Образуемый земельный участок ориентировочной площадью 555 </a:t>
            </a:r>
            <a:r>
              <a:rPr lang="ru-RU" sz="2400" dirty="0" err="1">
                <a:ea typeface="Calibri"/>
                <a:cs typeface="Times New Roman"/>
              </a:rPr>
              <a:t>кв.м</a:t>
            </a:r>
            <a:r>
              <a:rPr lang="ru-RU" sz="2400" dirty="0">
                <a:ea typeface="Calibri"/>
                <a:cs typeface="Times New Roman"/>
              </a:rPr>
              <a:t>. 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1500" dirty="0"/>
              <a:t>Фрагмент карты градостроительного зонирования правил землепользования и </a:t>
            </a:r>
            <a:r>
              <a:rPr lang="ru-RU" sz="1500" dirty="0" smtClean="0"/>
              <a:t>застройки </a:t>
            </a:r>
            <a:r>
              <a:rPr lang="ru-RU" sz="1500" dirty="0" err="1" smtClean="0"/>
              <a:t>Тальменского</a:t>
            </a:r>
            <a:r>
              <a:rPr lang="ru-RU" sz="1500" dirty="0" smtClean="0"/>
              <a:t> сельсовета Искитимского района </a:t>
            </a:r>
            <a:r>
              <a:rPr lang="ru-RU" sz="1500" dirty="0"/>
              <a:t>Новосибирской области, утвержденных приказом министерства строительства Новосибирской области от </a:t>
            </a:r>
            <a:r>
              <a:rPr lang="ru-RU" sz="1500" dirty="0" smtClean="0"/>
              <a:t>26.02.2019 № 94</a:t>
            </a:r>
            <a:endParaRPr lang="ru-RU" sz="15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sz="3200" dirty="0"/>
              <a:t>Фрагмент карты градостроительного зонирования </a:t>
            </a:r>
            <a:r>
              <a:rPr lang="ru-RU" sz="3200" dirty="0" smtClean="0"/>
              <a:t>проекта внесения изменений в правила </a:t>
            </a:r>
            <a:r>
              <a:rPr lang="ru-RU" sz="3200" dirty="0"/>
              <a:t>землепользования и застройки </a:t>
            </a:r>
            <a:r>
              <a:rPr lang="ru-RU" sz="3200" dirty="0" err="1" smtClean="0"/>
              <a:t>Тальменского</a:t>
            </a:r>
            <a:r>
              <a:rPr lang="ru-RU" sz="3200" dirty="0" smtClean="0"/>
              <a:t> сельсовета Искитимского </a:t>
            </a:r>
            <a:r>
              <a:rPr lang="ru-RU" sz="3200" dirty="0"/>
              <a:t>района Новосибирской </a:t>
            </a:r>
            <a:r>
              <a:rPr lang="ru-RU" sz="3200" dirty="0" smtClean="0"/>
              <a:t>области </a:t>
            </a:r>
            <a:endParaRPr lang="ru-RU" sz="3200" dirty="0"/>
          </a:p>
          <a:p>
            <a:endParaRPr lang="ru-RU" dirty="0"/>
          </a:p>
        </p:txBody>
      </p:sp>
      <p:pic>
        <p:nvPicPr>
          <p:cNvPr id="17" name="Объект 16"/>
          <p:cNvPicPr>
            <a:picLocks noGrp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8496501" y="3258468"/>
            <a:ext cx="4264724" cy="3600400"/>
          </a:xfrm>
          <a:prstGeom prst="rect">
            <a:avLst/>
          </a:prstGeom>
        </p:spPr>
      </p:pic>
      <p:pic>
        <p:nvPicPr>
          <p:cNvPr id="18" name="Рисунок 17"/>
          <p:cNvPicPr/>
          <p:nvPr/>
        </p:nvPicPr>
        <p:blipFill>
          <a:blip r:embed="rId3"/>
          <a:stretch>
            <a:fillRect/>
          </a:stretch>
        </p:blipFill>
        <p:spPr>
          <a:xfrm>
            <a:off x="10090379" y="7290916"/>
            <a:ext cx="3111731" cy="2376264"/>
          </a:xfrm>
          <a:prstGeom prst="rect">
            <a:avLst/>
          </a:prstGeom>
          <a:ln w="19050">
            <a:solidFill>
              <a:srgbClr val="4F81BD"/>
            </a:solidFill>
          </a:ln>
        </p:spPr>
      </p:pic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542" y="3618508"/>
            <a:ext cx="5600700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8480" y="7116860"/>
            <a:ext cx="6444377" cy="8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7366" y="6311948"/>
            <a:ext cx="5927945" cy="618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Прямая со стрелкой 7"/>
          <p:cNvCxnSpPr/>
          <p:nvPr/>
        </p:nvCxnSpPr>
        <p:spPr>
          <a:xfrm flipV="1">
            <a:off x="4752950" y="5490716"/>
            <a:ext cx="6708388" cy="648072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79530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2656</TotalTime>
  <Words>103</Words>
  <Application>Microsoft Office PowerPoint</Application>
  <PresentationFormat>Произвольный</PresentationFormat>
  <Paragraphs>11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Образуемый земельный участок ориентировочной площадью 555 кв.м. </vt:lpstr>
    </vt:vector>
  </TitlesOfParts>
  <Company>АГНОиПНО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Куликов Алексей Владимирович</dc:creator>
  <cp:lastModifiedBy>Гальянова Елена Николаевна</cp:lastModifiedBy>
  <cp:revision>267</cp:revision>
  <dcterms:created xsi:type="dcterms:W3CDTF">2017-11-20T08:57:58Z</dcterms:created>
  <dcterms:modified xsi:type="dcterms:W3CDTF">2022-03-21T02:20:14Z</dcterms:modified>
</cp:coreProperties>
</file>